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302" r:id="rId3"/>
    <p:sldId id="295" r:id="rId4"/>
    <p:sldId id="285" r:id="rId5"/>
    <p:sldId id="317" r:id="rId6"/>
    <p:sldId id="286" r:id="rId7"/>
    <p:sldId id="287" r:id="rId8"/>
    <p:sldId id="288" r:id="rId9"/>
    <p:sldId id="316" r:id="rId10"/>
    <p:sldId id="319" r:id="rId11"/>
    <p:sldId id="289" r:id="rId12"/>
    <p:sldId id="290" r:id="rId13"/>
    <p:sldId id="291" r:id="rId14"/>
    <p:sldId id="292" r:id="rId15"/>
    <p:sldId id="293" r:id="rId16"/>
    <p:sldId id="294" r:id="rId17"/>
    <p:sldId id="296" r:id="rId18"/>
    <p:sldId id="297" r:id="rId19"/>
    <p:sldId id="298" r:id="rId20"/>
    <p:sldId id="299" r:id="rId21"/>
    <p:sldId id="300" r:id="rId22"/>
    <p:sldId id="303" r:id="rId23"/>
    <p:sldId id="304" r:id="rId24"/>
    <p:sldId id="308" r:id="rId25"/>
    <p:sldId id="309" r:id="rId26"/>
    <p:sldId id="305" r:id="rId27"/>
    <p:sldId id="306" r:id="rId28"/>
    <p:sldId id="307" r:id="rId29"/>
    <p:sldId id="310" r:id="rId30"/>
    <p:sldId id="311" r:id="rId31"/>
    <p:sldId id="312" r:id="rId32"/>
    <p:sldId id="315" r:id="rId33"/>
    <p:sldId id="313" r:id="rId34"/>
    <p:sldId id="314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44" d="100"/>
          <a:sy n="44" d="100"/>
        </p:scale>
        <p:origin x="8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254FC-14F1-4F11-8EE6-356A7E1B0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63D4E-6A2A-4A6E-AC46-E4165A8B3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B29F3-79A7-4EF1-8087-24A9E510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37FF6-F1FD-4D3F-B08A-215DB2C8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F024-2687-480E-AF10-BD5607E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7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C44B-1086-44E3-83BD-E53C0FF7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046C-58B6-48D6-B90D-01AE97241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44F61-EB4A-4017-B97D-9CC66C7C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E772C-F1BF-4F02-99F7-FFD5402BE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1002F-1187-478A-A2E0-5AB10707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25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D6308-A718-434C-A1C7-865FF6054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CFEBE-4E65-4C60-A52C-AC916AD97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514D6-A8F8-43A2-96BB-26D029AFE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752D5-DACB-45F8-9305-5523F6B8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60E09-43A6-4EB3-9362-D6E28AD0A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79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4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D5893-D643-4DD0-AFAE-8BB29343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62ABC-288A-45E9-8296-2B7050A07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76A87-06DC-47A8-8F28-8ACF96BDC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047FE-E6C9-4399-A1A4-57DB6200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7ECC-6D6C-4AA6-A20E-30413B41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2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17B95-08D4-4A53-A5C6-A43F9F383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1EACD-A225-42DA-8C5F-7756FA2C3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6C995-B6B0-424F-96BA-4A24A780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21916-735F-44DF-B3AA-F9406410D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01DE8-6548-478E-AC03-4F4807E9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8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57AD-F39A-4E1F-9A2A-80AEDDEA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49E0-3F03-4414-9D53-A0FE1EE41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EABD6-B53D-48D7-87C5-9DE90326B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E3598-3611-4A9D-9595-B9F71DD9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9FE93-A211-4418-90AD-090B6E54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A18B6-0475-4814-A924-12422101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D2C1-2891-4EC3-A936-A37FF1B5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6686F-6CCA-4B2E-B025-CFC9E386A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D87B7-2681-4404-BA4C-4EB2570C0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A8B45-0A05-4D82-B57E-7AB4ADCBD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3D504-B363-411B-805B-E6AAFEB78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EE400F-F5E8-4B88-B592-B6F4F8ED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33DB7-5BA6-4131-9D70-52A726D8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5A9C8-0214-4C24-8FD2-9FB611F8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4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C9EE-69EC-4137-B087-08CAAE45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FD45E4-5049-4F67-A88D-D64E2804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514FE-2C1A-420E-AF8F-DF4B43D4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518F3-21DD-4EC9-8214-A591875C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739529-E607-4CA0-AB5D-E16822A23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A2EBB1-01F2-41E7-B4C5-C5A4E172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38E47-8C1A-429D-B382-51675CD4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4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D7B69-F84C-41C1-96C8-F0E121AF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AAC47-F756-4FC3-BA57-69873E949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8287F-E609-4706-B2F5-E7E44708C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16616-2E26-44A4-8450-D6CB2FF5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6755A-E306-42E4-9D37-B68DA8AFF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68626-8150-42E6-9DC9-36EA55F1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F91E-62B5-41E0-82ED-CD441960F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7CE29-0F1F-41F2-B310-2A3B4D782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BBA54-2C66-425F-AC9B-26BC56EA4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35F9A-5EAB-4C12-8ECE-286EF2C3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0DDA3-87B0-4884-AA65-D558D957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AA7F2-479C-40A9-B3DF-923F706F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8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65BF73-4603-45A5-A1F8-5FC3A3C6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446FA-6F90-4520-A639-013627347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CC8BA-6459-4AFD-A3BC-523A296BC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C6B7E-5525-4AA1-AEC6-A8FF84809D7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ABF7F-DF8D-4A0F-847D-2BC17E0BB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39063-BFB9-42EB-A87B-896061186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9EEF6-D326-48D3-A37F-6A9A782A0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6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C1A5-5C95-4F81-8873-7ED5E860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585630"/>
            <a:ext cx="9869702" cy="159230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Patriotic Envelopes of Camp George H. Thomas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Lytle, Georgia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Spanish American War 1898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B041B-475F-4DBF-94E5-D04B0EC3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48" y="2399611"/>
            <a:ext cx="6409715" cy="3695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CF36C-5537-4BB6-A7DC-5AFEB0E44CB9}"/>
              </a:ext>
            </a:extLst>
          </p:cNvPr>
          <p:cNvSpPr txBox="1"/>
          <p:nvPr/>
        </p:nvSpPr>
        <p:spPr>
          <a:xfrm>
            <a:off x="8462357" y="3724102"/>
            <a:ext cx="279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C. Cate</a:t>
            </a:r>
          </a:p>
        </p:txBody>
      </p:sp>
    </p:spTree>
    <p:extLst>
      <p:ext uri="{BB962C8B-B14F-4D97-AF65-F5344CB8AC3E}">
        <p14:creationId xmlns:p14="http://schemas.microsoft.com/office/powerpoint/2010/main" val="3468432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0080-A5D2-4397-B9CA-3B614941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445496" cy="75984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E. M. Suverkrop – Envelope Producer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E504C-A733-4E64-ADF9-AA1E97603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3" y="1250221"/>
            <a:ext cx="6912579" cy="3870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1EF70-FCDD-4776-801F-FBBA925D6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92" y="1250221"/>
            <a:ext cx="3047619" cy="3581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72484C-73DF-43F4-BD51-41DC644E9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8" y="5171265"/>
            <a:ext cx="3376803" cy="873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33940E-39AD-4555-9F59-6B75CDC68AE6}"/>
              </a:ext>
            </a:extLst>
          </p:cNvPr>
          <p:cNvSpPr txBox="1"/>
          <p:nvPr/>
        </p:nvSpPr>
        <p:spPr>
          <a:xfrm>
            <a:off x="3888820" y="5580512"/>
            <a:ext cx="38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M  Suverkrop – Chatt.</a:t>
            </a: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BF63DF6C-A6FC-4FD2-9201-AD72F46307EE}"/>
              </a:ext>
            </a:extLst>
          </p:cNvPr>
          <p:cNvSpPr/>
          <p:nvPr/>
        </p:nvSpPr>
        <p:spPr>
          <a:xfrm>
            <a:off x="8494776" y="5900777"/>
            <a:ext cx="466344" cy="384048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EB8E1-189C-4251-A3BD-05EA7A2E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90" y="365126"/>
            <a:ext cx="6845132" cy="84541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Unidentified Envelope Producer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19673A-F223-4BFF-91B7-F866DA3DE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6" y="1685664"/>
            <a:ext cx="6610839" cy="3885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3A36E-6376-446F-A4DB-56E1FFBDC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84" y="1210542"/>
            <a:ext cx="4120879" cy="4037908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BD8E50E1-1B4B-4B33-873A-59A509AC7796}"/>
              </a:ext>
            </a:extLst>
          </p:cNvPr>
          <p:cNvSpPr/>
          <p:nvPr/>
        </p:nvSpPr>
        <p:spPr>
          <a:xfrm>
            <a:off x="9371377" y="5310475"/>
            <a:ext cx="406492" cy="67396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81CB8-B7AB-4B2B-A31A-C270C6C2AA0D}"/>
              </a:ext>
            </a:extLst>
          </p:cNvPr>
          <p:cNvSpPr txBox="1"/>
          <p:nvPr/>
        </p:nvSpPr>
        <p:spPr>
          <a:xfrm>
            <a:off x="9009888" y="6046466"/>
            <a:ext cx="176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55736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F1711-080A-430B-91E0-2AB8E244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50"/>
            <a:ext cx="10515600" cy="58695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Heard 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25ABB-3AB9-421D-B03F-13FC91A25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4" y="1162232"/>
            <a:ext cx="7247178" cy="4279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FA9A3-F8E2-49B0-831E-02F430D7E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248" y="1162232"/>
            <a:ext cx="3063240" cy="4025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9B3DC8-A931-483E-86FC-9183ECBF8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469" y="5441624"/>
            <a:ext cx="3256019" cy="1101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D84CEA-2F87-47EA-8163-9C7F2778DD4A}"/>
              </a:ext>
            </a:extLst>
          </p:cNvPr>
          <p:cNvSpPr txBox="1"/>
          <p:nvPr/>
        </p:nvSpPr>
        <p:spPr>
          <a:xfrm>
            <a:off x="4108704" y="5974080"/>
            <a:ext cx="338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Co. – Chatt.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CACF3AB-6E0F-4ED4-92F2-98C044C08F84}"/>
              </a:ext>
            </a:extLst>
          </p:cNvPr>
          <p:cNvSpPr/>
          <p:nvPr/>
        </p:nvSpPr>
        <p:spPr>
          <a:xfrm>
            <a:off x="9510906" y="6156144"/>
            <a:ext cx="771144" cy="25167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86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6F92-E70F-4DCA-97AE-25587FFF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Heard 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F4232-67AD-468D-BF59-3CE7D1C5C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1" y="1479804"/>
            <a:ext cx="6369748" cy="3506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BD411-DD6B-441C-9CBB-EB927D3CF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73" y="1479804"/>
            <a:ext cx="4451417" cy="2633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3ECC1-749C-439B-9D26-020936738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13" y="4312920"/>
            <a:ext cx="4589577" cy="1819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D06B66-B931-4B28-A12E-E1814D5CF3B6}"/>
              </a:ext>
            </a:extLst>
          </p:cNvPr>
          <p:cNvSpPr txBox="1"/>
          <p:nvPr/>
        </p:nvSpPr>
        <p:spPr>
          <a:xfrm>
            <a:off x="3694176" y="5378196"/>
            <a:ext cx="315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Co. Chatt.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CD65090C-107B-43B7-8C25-338965A62170}"/>
              </a:ext>
            </a:extLst>
          </p:cNvPr>
          <p:cNvSpPr/>
          <p:nvPr/>
        </p:nvSpPr>
        <p:spPr>
          <a:xfrm>
            <a:off x="9846643" y="5887974"/>
            <a:ext cx="309293" cy="48920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4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8DB5-ABA0-41A3-BA10-7BC57CDB1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10216" cy="8906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CFF0F-8796-47F2-A9E7-C8289A6F6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2" y="1630299"/>
            <a:ext cx="6368441" cy="3597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BEB285-95BE-4EE8-B870-9DD77148C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58" y="1630299"/>
            <a:ext cx="4396252" cy="2561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3A2F1-83F6-4DC5-B456-CC2638AE2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58" y="4460966"/>
            <a:ext cx="4504568" cy="1533470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90E0CBD-1056-43EC-9CF6-F5C545A044E7}"/>
              </a:ext>
            </a:extLst>
          </p:cNvPr>
          <p:cNvSpPr/>
          <p:nvPr/>
        </p:nvSpPr>
        <p:spPr>
          <a:xfrm>
            <a:off x="9814560" y="5781802"/>
            <a:ext cx="341376" cy="48221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B934B-FD73-4284-BE91-FB237BD7CE46}"/>
              </a:ext>
            </a:extLst>
          </p:cNvPr>
          <p:cNvSpPr txBox="1"/>
          <p:nvPr/>
        </p:nvSpPr>
        <p:spPr>
          <a:xfrm>
            <a:off x="2036064" y="5413248"/>
            <a:ext cx="463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– Respess Co.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on Other Designs</a:t>
            </a:r>
          </a:p>
        </p:txBody>
      </p:sp>
    </p:spTree>
    <p:extLst>
      <p:ext uri="{BB962C8B-B14F-4D97-AF65-F5344CB8AC3E}">
        <p14:creationId xmlns:p14="http://schemas.microsoft.com/office/powerpoint/2010/main" val="109251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E2DB1-FC87-4ABB-8999-ABF394A0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17727" cy="79034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E6FD6-1B9B-47A2-A248-192AE60F5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5" y="1365443"/>
            <a:ext cx="7234601" cy="4242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D6A64-9A8F-4FEA-A736-74AFC73B8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02" y="1365443"/>
            <a:ext cx="3029129" cy="383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56FD3-01B9-421E-B729-FFADD4F7B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02" y="5492557"/>
            <a:ext cx="3029129" cy="1000317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1C42F565-0232-4902-8EDA-9DF1D4DDBA8F}"/>
              </a:ext>
            </a:extLst>
          </p:cNvPr>
          <p:cNvSpPr/>
          <p:nvPr/>
        </p:nvSpPr>
        <p:spPr>
          <a:xfrm>
            <a:off x="11055927" y="6111756"/>
            <a:ext cx="315884" cy="33250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D21A7-6ECE-4AFB-8EE6-BC604CE89F0C}"/>
              </a:ext>
            </a:extLst>
          </p:cNvPr>
          <p:cNvSpPr txBox="1"/>
          <p:nvPr/>
        </p:nvSpPr>
        <p:spPr>
          <a:xfrm>
            <a:off x="4854633" y="5817895"/>
            <a:ext cx="332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Co. – Chatt.</a:t>
            </a:r>
          </a:p>
        </p:txBody>
      </p:sp>
    </p:spTree>
    <p:extLst>
      <p:ext uri="{BB962C8B-B14F-4D97-AF65-F5344CB8AC3E}">
        <p14:creationId xmlns:p14="http://schemas.microsoft.com/office/powerpoint/2010/main" val="1529461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336D8-035D-40BA-9E4D-521967F4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1720" cy="7820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87C3B-5FEB-44B7-8CE5-2546D51CE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5" y="1408056"/>
            <a:ext cx="7250772" cy="4161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5C15D3-EFC2-4FAA-A9D9-B02230CA3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8" y="1408056"/>
            <a:ext cx="3257204" cy="37849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76567D-10BB-4FE5-9E3A-635C03966E8D}"/>
              </a:ext>
            </a:extLst>
          </p:cNvPr>
          <p:cNvSpPr txBox="1"/>
          <p:nvPr/>
        </p:nvSpPr>
        <p:spPr>
          <a:xfrm>
            <a:off x="4721629" y="6003366"/>
            <a:ext cx="298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Co. - Chatt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386D0A-919F-41D7-A636-C1704A6F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26" y="5449944"/>
            <a:ext cx="3549433" cy="1074828"/>
          </a:xfrm>
          <a:prstGeom prst="rect">
            <a:avLst/>
          </a:prstGeom>
        </p:spPr>
      </p:pic>
      <p:sp>
        <p:nvSpPr>
          <p:cNvPr id="17" name="Arrow: Up 16">
            <a:extLst>
              <a:ext uri="{FF2B5EF4-FFF2-40B4-BE49-F238E27FC236}">
                <a16:creationId xmlns:a16="http://schemas.microsoft.com/office/drawing/2014/main" id="{03B31059-5904-4478-B756-F04F0CA20AEB}"/>
              </a:ext>
            </a:extLst>
          </p:cNvPr>
          <p:cNvSpPr/>
          <p:nvPr/>
        </p:nvSpPr>
        <p:spPr>
          <a:xfrm>
            <a:off x="8593874" y="6003366"/>
            <a:ext cx="234244" cy="32165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35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3D0E-4060-4CC5-ABAA-7A875229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122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FA958-8BA8-4E04-981C-75C6591A7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2" y="1381989"/>
            <a:ext cx="6678782" cy="3771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05FD6-3E5F-4E7D-A555-CE3CC6C96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590" y="1381989"/>
            <a:ext cx="3736868" cy="3190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9888A-2FBC-44E7-8CE1-BA4646470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50" y="4921133"/>
            <a:ext cx="4078708" cy="1505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9F830-9D5D-4E0A-B169-0529D7B84CD1}"/>
              </a:ext>
            </a:extLst>
          </p:cNvPr>
          <p:cNvSpPr txBox="1"/>
          <p:nvPr/>
        </p:nvSpPr>
        <p:spPr>
          <a:xfrm>
            <a:off x="3640975" y="5569527"/>
            <a:ext cx="374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Co. - Chatt.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931910B-376D-4D03-A98F-8F98323B6C00}"/>
              </a:ext>
            </a:extLst>
          </p:cNvPr>
          <p:cNvSpPr/>
          <p:nvPr/>
        </p:nvSpPr>
        <p:spPr>
          <a:xfrm>
            <a:off x="8478981" y="5735782"/>
            <a:ext cx="928531" cy="2954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12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719AC-795A-4855-A23D-B38436761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4" y="365126"/>
            <a:ext cx="10424160" cy="58252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85EC7-C4C3-4775-957F-DDBCF18CD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0" y="1347855"/>
            <a:ext cx="7362209" cy="4229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993CC-0286-4B40-BBD6-6DE5AA5B6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76" y="1392488"/>
            <a:ext cx="3480261" cy="3016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813ED-C527-4905-9BEA-DFB77F6E6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76" y="4798171"/>
            <a:ext cx="3480261" cy="1557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F60BDA-2801-424E-AE44-4337BECA40C7}"/>
              </a:ext>
            </a:extLst>
          </p:cNvPr>
          <p:cNvSpPr txBox="1"/>
          <p:nvPr/>
        </p:nvSpPr>
        <p:spPr>
          <a:xfrm>
            <a:off x="4671753" y="5847692"/>
            <a:ext cx="3155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Co. – Chatt.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EFD3EC1-A3D9-4704-AB0C-8B2EC2CA9C54}"/>
              </a:ext>
            </a:extLst>
          </p:cNvPr>
          <p:cNvSpPr/>
          <p:nvPr/>
        </p:nvSpPr>
        <p:spPr>
          <a:xfrm>
            <a:off x="9825644" y="5577086"/>
            <a:ext cx="758257" cy="3249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426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17141-2D5D-421A-AB41-985B840E5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27336" cy="74434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0982C-CDED-4378-ABB4-C53806C73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" y="1239932"/>
            <a:ext cx="6703632" cy="3819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D431D-0771-442F-9262-10398A6DD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04" y="1239932"/>
            <a:ext cx="3759014" cy="3246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372F6-300F-4510-82A1-D938CF384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92" y="4815841"/>
            <a:ext cx="3522626" cy="137360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0125232-2307-4BAC-A95F-B39D6D29E13D}"/>
              </a:ext>
            </a:extLst>
          </p:cNvPr>
          <p:cNvSpPr/>
          <p:nvPr/>
        </p:nvSpPr>
        <p:spPr>
          <a:xfrm>
            <a:off x="8741664" y="5189700"/>
            <a:ext cx="637032" cy="3129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C1214-4C00-4D00-A639-F4C07B445B55}"/>
              </a:ext>
            </a:extLst>
          </p:cNvPr>
          <p:cNvSpPr txBox="1"/>
          <p:nvPr/>
        </p:nvSpPr>
        <p:spPr>
          <a:xfrm>
            <a:off x="4364736" y="5346170"/>
            <a:ext cx="324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Co. – Chatt.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B477B-C227-442A-8691-B83101773A20}"/>
              </a:ext>
            </a:extLst>
          </p:cNvPr>
          <p:cNvSpPr txBox="1"/>
          <p:nvPr/>
        </p:nvSpPr>
        <p:spPr>
          <a:xfrm>
            <a:off x="732282" y="5189700"/>
            <a:ext cx="3109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Design As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“On to Havana”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Wording Different</a:t>
            </a:r>
          </a:p>
        </p:txBody>
      </p:sp>
    </p:spTree>
    <p:extLst>
      <p:ext uri="{BB962C8B-B14F-4D97-AF65-F5344CB8AC3E}">
        <p14:creationId xmlns:p14="http://schemas.microsoft.com/office/powerpoint/2010/main" val="121092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B2DFDA-2421-4E6F-B347-504CBF0128B8}"/>
              </a:ext>
            </a:extLst>
          </p:cNvPr>
          <p:cNvSpPr/>
          <p:nvPr/>
        </p:nvSpPr>
        <p:spPr>
          <a:xfrm>
            <a:off x="1223320" y="469556"/>
            <a:ext cx="100707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Chattanooga – Chickamauga National Military Park</a:t>
            </a: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1890	Authorized by Congress	1895 Opened</a:t>
            </a: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George H. Thomas – Lytle, Georgia</a:t>
            </a: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April 14, 1898	75,000 Troops  Passed Through</a:t>
            </a: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Spanish American War </a:t>
            </a: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April 21, 1898 – August 13, 1898		115 Days</a:t>
            </a: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280,564 Troops – State National Guard Units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1146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82638-F69E-496E-85E8-8962D6C5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66248" cy="87845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B126C5-E1E6-4C2D-8CFF-28BAE07BF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3" y="1330452"/>
            <a:ext cx="6615793" cy="3704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6E19FD-52E9-4E8E-A6F2-6EFA1C5E4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78" y="1330452"/>
            <a:ext cx="3919949" cy="2766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FAAF99-29F0-49DE-B89A-89DD656ED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78" y="4403816"/>
            <a:ext cx="3919949" cy="1507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C3DC92-1415-41D1-A773-2FF326405F48}"/>
              </a:ext>
            </a:extLst>
          </p:cNvPr>
          <p:cNvSpPr txBox="1"/>
          <p:nvPr/>
        </p:nvSpPr>
        <p:spPr>
          <a:xfrm>
            <a:off x="3974592" y="5449824"/>
            <a:ext cx="3297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Co. – Chatt.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A36F0111-C5F1-4129-946F-3EE8E1D26D27}"/>
              </a:ext>
            </a:extLst>
          </p:cNvPr>
          <p:cNvSpPr/>
          <p:nvPr/>
        </p:nvSpPr>
        <p:spPr>
          <a:xfrm>
            <a:off x="10070592" y="4913376"/>
            <a:ext cx="609600" cy="2438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E8BD66-220D-495F-A5DF-1C213CFEB0B9}"/>
              </a:ext>
            </a:extLst>
          </p:cNvPr>
          <p:cNvSpPr txBox="1"/>
          <p:nvPr/>
        </p:nvSpPr>
        <p:spPr>
          <a:xfrm>
            <a:off x="1030336" y="5449007"/>
            <a:ext cx="259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Design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Use</a:t>
            </a:r>
          </a:p>
        </p:txBody>
      </p:sp>
    </p:spTree>
    <p:extLst>
      <p:ext uri="{BB962C8B-B14F-4D97-AF65-F5344CB8AC3E}">
        <p14:creationId xmlns:p14="http://schemas.microsoft.com/office/powerpoint/2010/main" val="4284042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F4F0-04D8-4360-BE02-772DD3D9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552" cy="92722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Back Side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9160B-4800-4A4C-ADAB-A2EE0DA4E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2" y="1581358"/>
            <a:ext cx="4067173" cy="2340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343CE-A934-4ED6-A108-F05FFBF2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86" y="1540383"/>
            <a:ext cx="6553876" cy="3777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56342-AD1D-4D28-ABAF-1BE83FB96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" y="4158719"/>
            <a:ext cx="3827526" cy="20172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5C885C-E9B9-4275-AC9F-327A487FF5E8}"/>
              </a:ext>
            </a:extLst>
          </p:cNvPr>
          <p:cNvSpPr txBox="1"/>
          <p:nvPr/>
        </p:nvSpPr>
        <p:spPr>
          <a:xfrm>
            <a:off x="4991186" y="5565648"/>
            <a:ext cx="403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Co. – Chatt  T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1A7AD1C-5862-49DD-8832-0819ED187209}"/>
              </a:ext>
            </a:extLst>
          </p:cNvPr>
          <p:cNvSpPr/>
          <p:nvPr/>
        </p:nvSpPr>
        <p:spPr>
          <a:xfrm>
            <a:off x="2999232" y="4413504"/>
            <a:ext cx="280416" cy="66141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D99F82E2-D299-4312-8786-BD2EE22B80F5}"/>
              </a:ext>
            </a:extLst>
          </p:cNvPr>
          <p:cNvSpPr/>
          <p:nvPr/>
        </p:nvSpPr>
        <p:spPr>
          <a:xfrm>
            <a:off x="2300097" y="3282696"/>
            <a:ext cx="521208" cy="292608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00A2874-01E7-463F-8A3B-D5333235A33E}"/>
              </a:ext>
            </a:extLst>
          </p:cNvPr>
          <p:cNvSpPr/>
          <p:nvPr/>
        </p:nvSpPr>
        <p:spPr>
          <a:xfrm>
            <a:off x="1121664" y="2621280"/>
            <a:ext cx="243840" cy="5044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5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D757-DD83-4E0B-BE15-8F0EB6CD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17727" cy="7155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6B790-5FEF-4E2A-9D67-5F8F381E1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5" y="1369729"/>
            <a:ext cx="7423942" cy="4199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E18CD-1D37-4A88-81B8-80F7AC72A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1369729"/>
            <a:ext cx="2836025" cy="3756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AB05CA-43A2-462E-8F11-9F9C90C83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835" y="5306908"/>
            <a:ext cx="2837550" cy="84450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20CC012-A6A7-4D94-BAB5-446159492871}"/>
              </a:ext>
            </a:extLst>
          </p:cNvPr>
          <p:cNvSpPr/>
          <p:nvPr/>
        </p:nvSpPr>
        <p:spPr>
          <a:xfrm>
            <a:off x="8955578" y="5569527"/>
            <a:ext cx="687185" cy="2928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EDCAE1-2AD5-412D-B469-A21C049D96D5}"/>
              </a:ext>
            </a:extLst>
          </p:cNvPr>
          <p:cNvSpPr txBox="1"/>
          <p:nvPr/>
        </p:nvSpPr>
        <p:spPr>
          <a:xfrm>
            <a:off x="4937759" y="5858601"/>
            <a:ext cx="3246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 – Chatt.</a:t>
            </a:r>
          </a:p>
        </p:txBody>
      </p:sp>
    </p:spTree>
    <p:extLst>
      <p:ext uri="{BB962C8B-B14F-4D97-AF65-F5344CB8AC3E}">
        <p14:creationId xmlns:p14="http://schemas.microsoft.com/office/powerpoint/2010/main" val="364610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D7AE5-D2BC-4CC2-91D8-222A8D4B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201102" cy="81528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DF9D7-A538-4D26-BF39-9521A6771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3" y="1251415"/>
            <a:ext cx="5411169" cy="3147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F9BA2B-EFD4-4073-8C7E-EABB2BFDB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88" y="4681991"/>
            <a:ext cx="2546535" cy="1412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0AA42-377E-46E6-9717-9764CE6A2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79" y="1251415"/>
            <a:ext cx="5453938" cy="3147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BBFA53-F795-4E12-9056-65BBABB66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20" y="4681991"/>
            <a:ext cx="2535076" cy="1412676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EE6B0885-1ACE-4D05-89D9-4C5B68F68F7E}"/>
              </a:ext>
            </a:extLst>
          </p:cNvPr>
          <p:cNvSpPr/>
          <p:nvPr/>
        </p:nvSpPr>
        <p:spPr>
          <a:xfrm>
            <a:off x="7801495" y="4841369"/>
            <a:ext cx="265315" cy="4488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7070F04-8415-4E3C-8CBE-EFE4FE384FA0}"/>
              </a:ext>
            </a:extLst>
          </p:cNvPr>
          <p:cNvSpPr/>
          <p:nvPr/>
        </p:nvSpPr>
        <p:spPr>
          <a:xfrm>
            <a:off x="2367743" y="4841369"/>
            <a:ext cx="265315" cy="4488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21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CA3-DCD6-4A0F-A8B5-ABD80266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80904" cy="7199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BA698-E13D-4CF7-89F5-DF406FD5F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7" y="1355598"/>
            <a:ext cx="6688279" cy="3728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E4E06-4753-4EBA-B89B-D51EE0AA4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17" y="1355598"/>
            <a:ext cx="3893243" cy="1960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607DA0-5B25-4E8D-A0AB-EE520933F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17" y="3836670"/>
            <a:ext cx="3835270" cy="124739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F72C560-F6EE-47EA-8022-7484020698A9}"/>
              </a:ext>
            </a:extLst>
          </p:cNvPr>
          <p:cNvSpPr/>
          <p:nvPr/>
        </p:nvSpPr>
        <p:spPr>
          <a:xfrm>
            <a:off x="7863840" y="4130040"/>
            <a:ext cx="566809" cy="3314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6486D-4AC6-47B7-81C7-814DA6DE1CFA}"/>
              </a:ext>
            </a:extLst>
          </p:cNvPr>
          <p:cNvSpPr txBox="1"/>
          <p:nvPr/>
        </p:nvSpPr>
        <p:spPr>
          <a:xfrm>
            <a:off x="6827520" y="5377434"/>
            <a:ext cx="346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 - Chatt</a:t>
            </a:r>
          </a:p>
        </p:txBody>
      </p:sp>
    </p:spTree>
    <p:extLst>
      <p:ext uri="{BB962C8B-B14F-4D97-AF65-F5344CB8AC3E}">
        <p14:creationId xmlns:p14="http://schemas.microsoft.com/office/powerpoint/2010/main" val="3267802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5453-728A-4C78-87E1-D18CF951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5016" cy="11101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AF43C-E7AF-4508-A068-366E1F499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" y="1588770"/>
            <a:ext cx="5893308" cy="3461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A400C-DF5E-45FE-B0C0-90A543405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05" y="1588770"/>
            <a:ext cx="4746485" cy="2629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BBC6D-698B-4474-96EA-C9CDC3E05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06" y="4494741"/>
            <a:ext cx="4746484" cy="11100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5274B4-F771-4990-9E2B-BDBD9F2C18DF}"/>
              </a:ext>
            </a:extLst>
          </p:cNvPr>
          <p:cNvSpPr txBox="1"/>
          <p:nvPr/>
        </p:nvSpPr>
        <p:spPr>
          <a:xfrm>
            <a:off x="3096768" y="5364480"/>
            <a:ext cx="299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 - Chatt</a:t>
            </a:r>
          </a:p>
        </p:txBody>
      </p:sp>
    </p:spTree>
    <p:extLst>
      <p:ext uri="{BB962C8B-B14F-4D97-AF65-F5344CB8AC3E}">
        <p14:creationId xmlns:p14="http://schemas.microsoft.com/office/powerpoint/2010/main" val="2029039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3462-6493-4C2C-8B62-D3DC8A933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2" cy="58641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3A278-1BBF-4957-A520-1641DB0F1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" y="1346663"/>
            <a:ext cx="6711127" cy="389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1E8ED-1C8F-4651-B7C4-268B5699F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75" y="1346662"/>
            <a:ext cx="3140826" cy="3495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1B9F07-0DBE-462D-A067-813D410AA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97" y="4949652"/>
            <a:ext cx="1722504" cy="1123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E701AA-593D-489A-AA01-9A3F5483B525}"/>
              </a:ext>
            </a:extLst>
          </p:cNvPr>
          <p:cNvSpPr txBox="1"/>
          <p:nvPr/>
        </p:nvSpPr>
        <p:spPr>
          <a:xfrm>
            <a:off x="4249967" y="5511336"/>
            <a:ext cx="508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Inverted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Respess Co - Chatt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B9B7195F-261D-42E5-AA8F-4D12F9B95EF2}"/>
              </a:ext>
            </a:extLst>
          </p:cNvPr>
          <p:cNvSpPr/>
          <p:nvPr/>
        </p:nvSpPr>
        <p:spPr>
          <a:xfrm rot="10800000" flipH="1">
            <a:off x="9684911" y="5280503"/>
            <a:ext cx="391537" cy="461665"/>
          </a:xfrm>
          <a:prstGeom prst="bentArrow">
            <a:avLst>
              <a:gd name="adj1" fmla="val 25000"/>
              <a:gd name="adj2" fmla="val 19598"/>
              <a:gd name="adj3" fmla="val 50000"/>
              <a:gd name="adj4" fmla="val 437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5B61EFD-18E4-4F33-B960-38FC39C958A4}"/>
              </a:ext>
            </a:extLst>
          </p:cNvPr>
          <p:cNvSpPr/>
          <p:nvPr/>
        </p:nvSpPr>
        <p:spPr>
          <a:xfrm>
            <a:off x="8365175" y="3990108"/>
            <a:ext cx="182880" cy="45498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19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4351-45C1-45B1-8363-30F5F38C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07752" cy="7687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2FA60-AF13-4CA6-A90F-08A556666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3" y="1482959"/>
            <a:ext cx="6255592" cy="3665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DABCD-E137-498D-9318-E20D5AA01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48" y="1482959"/>
            <a:ext cx="4284718" cy="2367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D8E20-B9B2-4DF8-AF2E-07DEF8B62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48" y="4267295"/>
            <a:ext cx="4284718" cy="134267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69E7CF6-BA8F-4CCA-8C61-0334632D7499}"/>
              </a:ext>
            </a:extLst>
          </p:cNvPr>
          <p:cNvSpPr/>
          <p:nvPr/>
        </p:nvSpPr>
        <p:spPr>
          <a:xfrm>
            <a:off x="7620000" y="5042404"/>
            <a:ext cx="507834" cy="2118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762F9-9CF6-421A-BDDE-13CA50DFFB84}"/>
              </a:ext>
            </a:extLst>
          </p:cNvPr>
          <p:cNvSpPr txBox="1"/>
          <p:nvPr/>
        </p:nvSpPr>
        <p:spPr>
          <a:xfrm>
            <a:off x="3901440" y="5148306"/>
            <a:ext cx="3019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 Chatt T</a:t>
            </a:r>
          </a:p>
        </p:txBody>
      </p:sp>
    </p:spTree>
    <p:extLst>
      <p:ext uri="{BB962C8B-B14F-4D97-AF65-F5344CB8AC3E}">
        <p14:creationId xmlns:p14="http://schemas.microsoft.com/office/powerpoint/2010/main" val="863689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8D13B-2FA8-4D05-BE22-573597FF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54056" cy="10063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6B91D-CDE9-452B-90ED-F08226517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4" y="1778921"/>
            <a:ext cx="6129172" cy="3475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4A4E16-F3E6-4EEF-A669-B228CE0DD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141" y="1732389"/>
            <a:ext cx="4521625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B05D4-CCE8-41FA-800D-6FA488698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49" y="4226879"/>
            <a:ext cx="4521625" cy="1085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6083A0-27B2-4FE1-957D-4B1D28B8978C}"/>
              </a:ext>
            </a:extLst>
          </p:cNvPr>
          <p:cNvSpPr txBox="1"/>
          <p:nvPr/>
        </p:nvSpPr>
        <p:spPr>
          <a:xfrm>
            <a:off x="5229250" y="5602325"/>
            <a:ext cx="410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 – Chatt T</a:t>
            </a: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30E6D182-AB68-406D-9D4D-A6EC0F44D6D5}"/>
              </a:ext>
            </a:extLst>
          </p:cNvPr>
          <p:cNvSpPr/>
          <p:nvPr/>
        </p:nvSpPr>
        <p:spPr>
          <a:xfrm flipH="1">
            <a:off x="10070592" y="4986180"/>
            <a:ext cx="560832" cy="268572"/>
          </a:xfrm>
          <a:prstGeom prst="bentUpArrow">
            <a:avLst>
              <a:gd name="adj1" fmla="val 29162"/>
              <a:gd name="adj2" fmla="val 25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86C63-6C6D-4A3B-ABCA-2248D0F9E25B}"/>
              </a:ext>
            </a:extLst>
          </p:cNvPr>
          <p:cNvSpPr txBox="1"/>
          <p:nvPr/>
        </p:nvSpPr>
        <p:spPr>
          <a:xfrm>
            <a:off x="10631424" y="4888992"/>
            <a:ext cx="829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2765479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465B-87F7-4240-8580-C8DC8F3C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90632" cy="9759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31CFD-0B60-416F-A57F-A131A513C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1" y="1832610"/>
            <a:ext cx="6217497" cy="3651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9F45A-A78F-446F-9693-03A54F1F5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18" y="1832610"/>
            <a:ext cx="4416391" cy="2446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436876-8660-46BA-8431-0D5B98F7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18" y="4770882"/>
            <a:ext cx="4416391" cy="1032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D704EA-626F-4777-B7D3-A4AFC8959918}"/>
              </a:ext>
            </a:extLst>
          </p:cNvPr>
          <p:cNvSpPr txBox="1"/>
          <p:nvPr/>
        </p:nvSpPr>
        <p:spPr>
          <a:xfrm>
            <a:off x="3340608" y="5803747"/>
            <a:ext cx="314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 - Chatt</a:t>
            </a: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4A97922F-27D1-4238-B08E-2A533F8FAA95}"/>
              </a:ext>
            </a:extLst>
          </p:cNvPr>
          <p:cNvSpPr/>
          <p:nvPr/>
        </p:nvSpPr>
        <p:spPr>
          <a:xfrm flipH="1">
            <a:off x="10832592" y="5484003"/>
            <a:ext cx="560832" cy="268572"/>
          </a:xfrm>
          <a:prstGeom prst="bentUpArrow">
            <a:avLst>
              <a:gd name="adj1" fmla="val 29162"/>
              <a:gd name="adj2" fmla="val 25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6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54676A-CF4F-404A-B6D1-04743108E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57" y="1163782"/>
            <a:ext cx="3914581" cy="53284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7E4335-65B4-4214-AE81-41D8080D79E1}"/>
              </a:ext>
            </a:extLst>
          </p:cNvPr>
          <p:cNvSpPr txBox="1"/>
          <p:nvPr/>
        </p:nvSpPr>
        <p:spPr>
          <a:xfrm>
            <a:off x="548640" y="365762"/>
            <a:ext cx="11205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Chickamauga and Chattanooga National Military Park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741FD5D-C2AF-45A7-912A-231510D322D6}"/>
              </a:ext>
            </a:extLst>
          </p:cNvPr>
          <p:cNvSpPr/>
          <p:nvPr/>
        </p:nvSpPr>
        <p:spPr>
          <a:xfrm>
            <a:off x="7454811" y="4871255"/>
            <a:ext cx="194910" cy="2161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84DC76B-07DA-460F-A103-73A48C70DEB0}"/>
              </a:ext>
            </a:extLst>
          </p:cNvPr>
          <p:cNvSpPr/>
          <p:nvPr/>
        </p:nvSpPr>
        <p:spPr>
          <a:xfrm>
            <a:off x="7108539" y="5985162"/>
            <a:ext cx="228018" cy="23275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83640-9F69-48D6-AEE8-267E91F4C1CC}"/>
              </a:ext>
            </a:extLst>
          </p:cNvPr>
          <p:cNvSpPr txBox="1"/>
          <p:nvPr/>
        </p:nvSpPr>
        <p:spPr>
          <a:xfrm>
            <a:off x="548639" y="3009207"/>
            <a:ext cx="43558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Oglethorpe</a:t>
            </a:r>
          </a:p>
          <a:p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George H. Thomas 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Lytle,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0F50E9-EBD1-4060-A367-60CD31BBE8C7}"/>
              </a:ext>
            </a:extLst>
          </p:cNvPr>
          <p:cNvSpPr txBox="1"/>
          <p:nvPr/>
        </p:nvSpPr>
        <p:spPr>
          <a:xfrm>
            <a:off x="9438640" y="4531361"/>
            <a:ext cx="248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– Tennessee</a:t>
            </a:r>
          </a:p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Line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B5FE951E-25A1-44FF-BF84-EDDE5343BD08}"/>
              </a:ext>
            </a:extLst>
          </p:cNvPr>
          <p:cNvSpPr/>
          <p:nvPr/>
        </p:nvSpPr>
        <p:spPr>
          <a:xfrm flipV="1">
            <a:off x="9347200" y="4039166"/>
            <a:ext cx="858520" cy="35119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67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38F48-0023-44EA-A223-A4E7255F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83368" cy="96380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Company – Patriotic Envelope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7F773-B244-4C11-A58E-EACDB2E4D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1504393"/>
            <a:ext cx="6881392" cy="3966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8380C-3F78-4BD1-9586-20DFDD2F5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32" y="1551842"/>
            <a:ext cx="3453384" cy="3190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4FE7BA-2947-4746-8EAC-29D4DE634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32" y="5009878"/>
            <a:ext cx="3453384" cy="1096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166136-1486-45A0-9FC6-7E9A056AF481}"/>
              </a:ext>
            </a:extLst>
          </p:cNvPr>
          <p:cNvSpPr txBox="1"/>
          <p:nvPr/>
        </p:nvSpPr>
        <p:spPr>
          <a:xfrm>
            <a:off x="3657600" y="5644896"/>
            <a:ext cx="357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Respess Co – Chatt. T</a:t>
            </a:r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96A2505A-C977-4977-8A75-CB428903AC75}"/>
              </a:ext>
            </a:extLst>
          </p:cNvPr>
          <p:cNvSpPr/>
          <p:nvPr/>
        </p:nvSpPr>
        <p:spPr>
          <a:xfrm rot="10800000">
            <a:off x="8234144" y="5141566"/>
            <a:ext cx="472440" cy="329184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03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EA875-E414-44B4-A658-FE6826CA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506185"/>
            <a:ext cx="10221686" cy="7184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Patriotic Envelopes – Unidentified Producer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842D5-6BCD-44E5-965A-8CB53533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76" y="1471748"/>
            <a:ext cx="7891579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6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FC3BD-1366-4FA5-A72E-DD3181D5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07752" cy="10247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Patriotic Envelopes – Unidentified Producers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2F3CD-3308-4101-9D33-63A1ADC80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" y="1479418"/>
            <a:ext cx="5133594" cy="2922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8833-EB62-4E8B-BC9B-C9551AEDB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940548"/>
            <a:ext cx="5283708" cy="31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41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3677-5021-444D-816A-F674BED24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8" y="364565"/>
            <a:ext cx="10253474" cy="81805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Patriotic Envelopes – Spelling Error - CHICKAMAUGA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C6923-3087-48C0-A4A7-74DA71996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97" y="2082315"/>
            <a:ext cx="4632959" cy="4105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7C39C6-F4A4-4820-9F81-7FC890C37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8" y="1531620"/>
            <a:ext cx="5364482" cy="32143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F325B8-F92C-447F-95E6-3CA27E5DB75B}"/>
              </a:ext>
            </a:extLst>
          </p:cNvPr>
          <p:cNvSpPr txBox="1"/>
          <p:nvPr/>
        </p:nvSpPr>
        <p:spPr>
          <a:xfrm>
            <a:off x="6547103" y="944656"/>
            <a:ext cx="4803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CHICKMAGA - “U” MISSING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B0F54F-E405-4705-840E-B109B5F5D1F2}"/>
              </a:ext>
            </a:extLst>
          </p:cNvPr>
          <p:cNvSpPr txBox="1"/>
          <p:nvPr/>
        </p:nvSpPr>
        <p:spPr>
          <a:xfrm>
            <a:off x="2523744" y="5326380"/>
            <a:ext cx="284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 5 – (1898)</a:t>
            </a:r>
          </a:p>
        </p:txBody>
      </p:sp>
    </p:spTree>
    <p:extLst>
      <p:ext uri="{BB962C8B-B14F-4D97-AF65-F5344CB8AC3E}">
        <p14:creationId xmlns:p14="http://schemas.microsoft.com/office/powerpoint/2010/main" val="1622578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3CDE-7DED-4872-AB2F-A431CEAD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Patriotic Envelope – Postmark Letters Inversion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BE21D-5B1D-40D6-A156-9FB8F44EC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91560"/>
            <a:ext cx="6776501" cy="3850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F32BE-9A03-45E0-8B25-A466031CD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1" y="1891560"/>
            <a:ext cx="3185519" cy="2289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52DCA-47FF-46F5-AD34-06C48A6CF2BD}"/>
              </a:ext>
            </a:extLst>
          </p:cNvPr>
          <p:cNvSpPr txBox="1"/>
          <p:nvPr/>
        </p:nvSpPr>
        <p:spPr>
          <a:xfrm>
            <a:off x="8168281" y="4620768"/>
            <a:ext cx="3185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“.AG” - Inversion</a:t>
            </a:r>
          </a:p>
        </p:txBody>
      </p:sp>
    </p:spTree>
    <p:extLst>
      <p:ext uri="{BB962C8B-B14F-4D97-AF65-F5344CB8AC3E}">
        <p14:creationId xmlns:p14="http://schemas.microsoft.com/office/powerpoint/2010/main" val="506882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37F6-8A9C-4D96-B4CC-7EB6B30F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49" y="365125"/>
            <a:ext cx="10091651" cy="61577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Patriotic Envelopes – Unidentified Producer</a:t>
            </a:r>
            <a:b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34247-BD40-4539-957E-90AAF87D1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147157"/>
            <a:ext cx="5364480" cy="3140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20333-AD25-4978-8BCF-CF9612CC7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18076"/>
            <a:ext cx="5600700" cy="3154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FC356C-0B2D-4761-9BBA-F6808F63A709}"/>
              </a:ext>
            </a:extLst>
          </p:cNvPr>
          <p:cNvSpPr txBox="1"/>
          <p:nvPr/>
        </p:nvSpPr>
        <p:spPr>
          <a:xfrm flipH="1">
            <a:off x="6949438" y="1729046"/>
            <a:ext cx="4522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 National Locations</a:t>
            </a:r>
          </a:p>
          <a:p>
            <a:endParaRPr lang="en-US" sz="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Uses</a:t>
            </a:r>
          </a:p>
        </p:txBody>
      </p:sp>
    </p:spTree>
    <p:extLst>
      <p:ext uri="{BB962C8B-B14F-4D97-AF65-F5344CB8AC3E}">
        <p14:creationId xmlns:p14="http://schemas.microsoft.com/office/powerpoint/2010/main" val="325740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F2C18-7ADB-40C3-8D36-5B1F721A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865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Spanish American War Patriotic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3FD39-2CE8-4B23-A0CB-FE1C056FF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8" y="1735802"/>
            <a:ext cx="6290337" cy="3644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F8082B-F689-44E1-9077-2D2CB0AD7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31" y="1735803"/>
            <a:ext cx="4473285" cy="3644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644F3-EDC3-4223-902B-9D4D029A5646}"/>
              </a:ext>
            </a:extLst>
          </p:cNvPr>
          <p:cNvSpPr txBox="1"/>
          <p:nvPr/>
        </p:nvSpPr>
        <p:spPr>
          <a:xfrm>
            <a:off x="2950831" y="5690303"/>
            <a:ext cx="6290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and Cuban Flag with Eagle</a:t>
            </a:r>
          </a:p>
        </p:txBody>
      </p:sp>
    </p:spTree>
    <p:extLst>
      <p:ext uri="{BB962C8B-B14F-4D97-AF65-F5344CB8AC3E}">
        <p14:creationId xmlns:p14="http://schemas.microsoft.com/office/powerpoint/2010/main" val="74358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97E5-AA08-49D5-842A-67D665577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069286" cy="67990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Patriotic Envelopes – Straight-line Postmark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2FA89-C735-498C-AD6D-EFF51F55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14" y="1205694"/>
            <a:ext cx="6609058" cy="3680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C64CA0-8799-43D2-B071-4043478FD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14" y="5183673"/>
            <a:ext cx="6609058" cy="10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92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2608-6049-41F6-9B58-6E33342C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9" y="365125"/>
            <a:ext cx="10640291" cy="76873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 of Patriotic Envelope Producers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240D1-2CD3-4B26-A06C-6F707D46A122}"/>
              </a:ext>
            </a:extLst>
          </p:cNvPr>
          <p:cNvSpPr txBox="1"/>
          <p:nvPr/>
        </p:nvSpPr>
        <p:spPr>
          <a:xfrm>
            <a:off x="0" y="1316736"/>
            <a:ext cx="11887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H. Payne Company – Chattanooga, TN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Heard Respess Company – Chattanooga, TN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Crandall-Bradt Printing Company – Chattanooga, TN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New South Engraving Company – Chattanooga, TN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Robert E. M. Suverkrop – Chattanooga, TN </a:t>
            </a:r>
          </a:p>
        </p:txBody>
      </p:sp>
    </p:spTree>
    <p:extLst>
      <p:ext uri="{BB962C8B-B14F-4D97-AF65-F5344CB8AC3E}">
        <p14:creationId xmlns:p14="http://schemas.microsoft.com/office/powerpoint/2010/main" val="1752761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6D2D-EE00-4F69-8C82-B9F89288F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97536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H. Payne &amp; Company – Envelope Producer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33D71-6B5D-4739-90B1-3058E09FA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4" y="1321238"/>
            <a:ext cx="6025896" cy="3433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51F94-96DE-4E35-A5D4-F032234D1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39" y="1321239"/>
            <a:ext cx="3542120" cy="343357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320B93A-3364-45E0-9E68-4FD3360F276B}"/>
              </a:ext>
            </a:extLst>
          </p:cNvPr>
          <p:cNvSpPr/>
          <p:nvPr/>
        </p:nvSpPr>
        <p:spPr>
          <a:xfrm>
            <a:off x="6976252" y="3229496"/>
            <a:ext cx="428941" cy="1995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36352-3D85-4171-8D41-9B3BE32AFAFA}"/>
              </a:ext>
            </a:extLst>
          </p:cNvPr>
          <p:cNvSpPr txBox="1"/>
          <p:nvPr/>
        </p:nvSpPr>
        <p:spPr>
          <a:xfrm flipH="1">
            <a:off x="252010" y="5383888"/>
            <a:ext cx="602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1898 – T. H. Payne &amp; Company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72E0B-800E-491B-B8C5-304CC3DD0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67" y="5235524"/>
            <a:ext cx="4058592" cy="106984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8373EFA8-E63F-4B30-AC2A-9024C98E1FC4}"/>
              </a:ext>
            </a:extLst>
          </p:cNvPr>
          <p:cNvSpPr/>
          <p:nvPr/>
        </p:nvSpPr>
        <p:spPr>
          <a:xfrm>
            <a:off x="6277906" y="5614720"/>
            <a:ext cx="719409" cy="3349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60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99412-C309-4C03-9787-DB58A72B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629"/>
            <a:ext cx="10515600" cy="128016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Crandall-Bradt Printing Co. – Envelope Producer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F86D9-B47B-460A-83D2-80B3EA316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3" y="1866214"/>
            <a:ext cx="6962274" cy="3853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0C9B8B-8575-4FF7-B7D2-72506FD5C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0" y="1866214"/>
            <a:ext cx="3927245" cy="2416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AAF9D8-D675-44B0-B03D-46A6DE5A6E0C}"/>
              </a:ext>
            </a:extLst>
          </p:cNvPr>
          <p:cNvSpPr txBox="1"/>
          <p:nvPr/>
        </p:nvSpPr>
        <p:spPr>
          <a:xfrm flipH="1">
            <a:off x="7660712" y="3895164"/>
            <a:ext cx="4159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Crandall-Bradt Printing Co.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1898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C8356126-85C0-4566-93C9-35EC627826BF}"/>
              </a:ext>
            </a:extLst>
          </p:cNvPr>
          <p:cNvSpPr/>
          <p:nvPr/>
        </p:nvSpPr>
        <p:spPr>
          <a:xfrm>
            <a:off x="9521814" y="3673285"/>
            <a:ext cx="335275" cy="44375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85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7D220-0EA6-4F85-8DF1-58E6BF68C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125"/>
            <a:ext cx="11167872" cy="75653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South Engraving Company – Envelope Producer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98200-6AA0-4CC6-8470-0A4BB193C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53" y="1319784"/>
            <a:ext cx="6465447" cy="3681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EE1BB-D992-42E0-8BF3-12F7FD779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5" y="1319784"/>
            <a:ext cx="3473940" cy="3194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564E4-A0C9-4462-87F7-41E4AB0F1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2" y="4822014"/>
            <a:ext cx="3567665" cy="922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DFFD1E-E5A4-4482-9209-5D91D190275D}"/>
              </a:ext>
            </a:extLst>
          </p:cNvPr>
          <p:cNvSpPr txBox="1"/>
          <p:nvPr/>
        </p:nvSpPr>
        <p:spPr>
          <a:xfrm>
            <a:off x="4791456" y="5583936"/>
            <a:ext cx="646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South Engraving Company</a:t>
            </a: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C5092480-C91C-4D99-994E-BED8E605334E}"/>
              </a:ext>
            </a:extLst>
          </p:cNvPr>
          <p:cNvSpPr/>
          <p:nvPr/>
        </p:nvSpPr>
        <p:spPr>
          <a:xfrm flipH="1">
            <a:off x="1597152" y="5905890"/>
            <a:ext cx="792480" cy="360798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46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</TotalTime>
  <Words>519</Words>
  <Application>Microsoft Office PowerPoint</Application>
  <PresentationFormat>Widescreen</PresentationFormat>
  <Paragraphs>96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Patriotic Envelopes of Camp George H. Thomas  Lytle, Georgia   Spanish American War 1898</vt:lpstr>
      <vt:lpstr>PowerPoint Presentation</vt:lpstr>
      <vt:lpstr>PowerPoint Presentation</vt:lpstr>
      <vt:lpstr>Early Spanish American War Patriotic Envelopes</vt:lpstr>
      <vt:lpstr>Early Patriotic Envelopes – Straight-line Postmark</vt:lpstr>
      <vt:lpstr>Identity of Patriotic Envelope Producers</vt:lpstr>
      <vt:lpstr>T. H. Payne &amp; Company – Envelope Producer</vt:lpstr>
      <vt:lpstr>Crandall-Bradt Printing Co. – Envelope Producer</vt:lpstr>
      <vt:lpstr>New South Engraving Company – Envelope Producer</vt:lpstr>
      <vt:lpstr>Robert E. M. Suverkrop – Envelope Producer</vt:lpstr>
      <vt:lpstr>Unidentified Envelope Producer</vt:lpstr>
      <vt:lpstr>Heard Respess Company – Patriotic Envelopes</vt:lpstr>
      <vt:lpstr>Heard Respess Company – Patriotic Envelopes</vt:lpstr>
      <vt:lpstr>Respess Company – Patriotic Envelopes</vt:lpstr>
      <vt:lpstr>Respess Company – Patriotic Envelopes</vt:lpstr>
      <vt:lpstr>Respess Company – Patriotic Envelopes</vt:lpstr>
      <vt:lpstr>Respess Company – Patriotic Envelopes </vt:lpstr>
      <vt:lpstr>Respess Company – Patriotic Envelopes</vt:lpstr>
      <vt:lpstr>Respess Company – Patriotic Envelope</vt:lpstr>
      <vt:lpstr>Respess Company – Patriotic Envelope</vt:lpstr>
      <vt:lpstr>Respess Company – Back Side Design</vt:lpstr>
      <vt:lpstr>Respess Company – Patriotic Envelopes</vt:lpstr>
      <vt:lpstr>Respess Company – Patriotic Envelopes</vt:lpstr>
      <vt:lpstr>Respess Company – Patriotic Envelopes</vt:lpstr>
      <vt:lpstr>Respess Company – Patriotic Envelopes</vt:lpstr>
      <vt:lpstr>Respess Company – Patriotic Envelopes</vt:lpstr>
      <vt:lpstr>Respess Company – Patriotic Envelopes</vt:lpstr>
      <vt:lpstr>Respess Company – Patriotic Envelopes</vt:lpstr>
      <vt:lpstr>Respess Company – Patriotic Envelopes</vt:lpstr>
      <vt:lpstr>Respess Company – Patriotic Envelope</vt:lpstr>
      <vt:lpstr>Patriotic Envelopes – Unidentified Producer</vt:lpstr>
      <vt:lpstr>Patriotic Envelopes – Unidentified Producers</vt:lpstr>
      <vt:lpstr>Patriotic Envelopes – Spelling Error - CHICKAMAUGA</vt:lpstr>
      <vt:lpstr>Patriotic Envelope – Postmark Letters Inversion</vt:lpstr>
      <vt:lpstr>Patriotic Envelopes – Unidentified Producer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 S. Patriotic Envelopes  Camp George H. Thomas – Lytle, Georgia</dc:title>
  <dc:creator>James Cate</dc:creator>
  <cp:lastModifiedBy>James Cate</cp:lastModifiedBy>
  <cp:revision>103</cp:revision>
  <dcterms:created xsi:type="dcterms:W3CDTF">2019-11-10T17:42:03Z</dcterms:created>
  <dcterms:modified xsi:type="dcterms:W3CDTF">2019-12-13T23:28:43Z</dcterms:modified>
</cp:coreProperties>
</file>